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KeEVQUHykQ&amp;t=14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97AC-ED13-4DB7-9A1C-441518AFF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War of 1812 &amp;</a:t>
            </a:r>
            <a:br>
              <a:rPr lang="en-US" dirty="0"/>
            </a:br>
            <a:r>
              <a:rPr lang="en-US" dirty="0"/>
              <a:t>The Era of Good Feelings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FA295-A8F5-49F3-A3D4-BA217352A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The American Pageant</a:t>
            </a:r>
          </a:p>
          <a:p>
            <a:r>
              <a:rPr lang="en-US" dirty="0">
                <a:hlinkClick r:id="rId2"/>
              </a:rPr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2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A227-75CA-4661-B2AA-653E42F0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Era of Good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539EC-D2F9-45BD-84ED-8616D3B0D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5" y="2093182"/>
            <a:ext cx="9613861" cy="47031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James Monroe (R) elected in 1816</a:t>
            </a:r>
          </a:p>
          <a:p>
            <a:endParaRPr lang="en-US" dirty="0"/>
          </a:p>
          <a:p>
            <a:r>
              <a:rPr lang="en-US" dirty="0"/>
              <a:t>Bridged two generations</a:t>
            </a:r>
          </a:p>
          <a:p>
            <a:pPr lvl="1"/>
            <a:r>
              <a:rPr lang="en-US" dirty="0"/>
              <a:t>Founding Fathers</a:t>
            </a:r>
          </a:p>
          <a:p>
            <a:pPr lvl="1"/>
            <a:r>
              <a:rPr lang="en-US" dirty="0"/>
              <a:t>New age nationalists</a:t>
            </a:r>
          </a:p>
          <a:p>
            <a:endParaRPr lang="en-US" dirty="0"/>
          </a:p>
          <a:p>
            <a:r>
              <a:rPr lang="en-US" dirty="0"/>
              <a:t>“Meh” compared to previous presidents</a:t>
            </a:r>
          </a:p>
          <a:p>
            <a:pPr lvl="1"/>
            <a:r>
              <a:rPr lang="en-US" dirty="0"/>
              <a:t>BUT—he was keen as to what the people wanted</a:t>
            </a:r>
          </a:p>
          <a:p>
            <a:endParaRPr lang="en-US" dirty="0"/>
          </a:p>
          <a:p>
            <a:r>
              <a:rPr lang="en-US" dirty="0"/>
              <a:t>Good will tour</a:t>
            </a:r>
          </a:p>
          <a:p>
            <a:pPr lvl="1"/>
            <a:r>
              <a:rPr lang="en-US" dirty="0"/>
              <a:t>Military inspections</a:t>
            </a:r>
          </a:p>
          <a:p>
            <a:pPr lvl="1"/>
            <a:r>
              <a:rPr lang="en-US" dirty="0"/>
              <a:t>Meet the people—embraced</a:t>
            </a:r>
          </a:p>
          <a:p>
            <a:endParaRPr lang="en-US" dirty="0"/>
          </a:p>
          <a:p>
            <a:r>
              <a:rPr lang="en-US" dirty="0"/>
              <a:t>Despite the “good” – sectionalism, disputed territories, tariffs, etc.</a:t>
            </a:r>
          </a:p>
        </p:txBody>
      </p:sp>
      <p:pic>
        <p:nvPicPr>
          <p:cNvPr id="8194" name="Picture 2" descr="Image result for james monroe">
            <a:extLst>
              <a:ext uri="{FF2B5EF4-FFF2-40B4-BE49-F238E27FC236}">
                <a16:creationId xmlns:a16="http://schemas.microsoft.com/office/drawing/2014/main" id="{DC1FBDC0-8EE9-4C76-BEE9-910952FE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30" y="61707"/>
            <a:ext cx="2925170" cy="35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ndependence Day Celebration in Centre Square.jpg">
            <a:extLst>
              <a:ext uri="{FF2B5EF4-FFF2-40B4-BE49-F238E27FC236}">
                <a16:creationId xmlns:a16="http://schemas.microsoft.com/office/drawing/2014/main" id="{29B73AD9-5024-41AA-BB85-C3EAF529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57" y="3003646"/>
            <a:ext cx="4975022" cy="28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6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A0F2-4BA4-4201-8CC4-BA7996AF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of 1819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A8313-90F9-4A8F-AF94-BA26856F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4858"/>
            <a:ext cx="12192000" cy="5811921"/>
          </a:xfrm>
        </p:spPr>
        <p:txBody>
          <a:bodyPr>
            <a:normAutofit/>
          </a:bodyPr>
          <a:lstStyle/>
          <a:p>
            <a:r>
              <a:rPr lang="en-US" dirty="0"/>
              <a:t>1819—marked by economic trouble</a:t>
            </a:r>
          </a:p>
          <a:p>
            <a:pPr lvl="1"/>
            <a:r>
              <a:rPr lang="en-US" dirty="0"/>
              <a:t>Deflation, depression, bankrupt, bank failures, unemployment, soup kitchens, etc.</a:t>
            </a:r>
          </a:p>
          <a:p>
            <a:endParaRPr lang="en-US" dirty="0"/>
          </a:p>
          <a:p>
            <a:r>
              <a:rPr lang="en-US" dirty="0"/>
              <a:t>Cause: </a:t>
            </a:r>
            <a:r>
              <a:rPr lang="en-US" dirty="0" err="1"/>
              <a:t>overspeculation</a:t>
            </a:r>
            <a:r>
              <a:rPr lang="en-US" dirty="0"/>
              <a:t> in frontier [state banks printed own money; loaned it out]</a:t>
            </a:r>
          </a:p>
          <a:p>
            <a:pPr lvl="1"/>
            <a:r>
              <a:rPr lang="en-US" dirty="0"/>
              <a:t>Ex: State Championship game; 4</a:t>
            </a:r>
            <a:r>
              <a:rPr lang="en-US" baseline="30000" dirty="0"/>
              <a:t>th</a:t>
            </a:r>
            <a:r>
              <a:rPr lang="en-US" dirty="0"/>
              <a:t> down. 4</a:t>
            </a:r>
            <a:r>
              <a:rPr lang="en-US" baseline="30000" dirty="0"/>
              <a:t>th</a:t>
            </a:r>
            <a:r>
              <a:rPr lang="en-US" dirty="0"/>
              <a:t> quarter. 5 seconds lef5. Three points down.</a:t>
            </a:r>
          </a:p>
          <a:p>
            <a:pPr lvl="2"/>
            <a:r>
              <a:rPr lang="en-US" dirty="0"/>
              <a:t>Do you kick the field goal or go for the win?</a:t>
            </a:r>
          </a:p>
          <a:p>
            <a:endParaRPr lang="en-US" dirty="0"/>
          </a:p>
          <a:p>
            <a:r>
              <a:rPr lang="en-US" dirty="0"/>
              <a:t>Effect:</a:t>
            </a:r>
          </a:p>
          <a:p>
            <a:pPr lvl="1"/>
            <a:r>
              <a:rPr lang="en-US" dirty="0"/>
              <a:t>Foreclosures on mortgages and farms</a:t>
            </a:r>
          </a:p>
          <a:p>
            <a:pPr lvl="1"/>
            <a:r>
              <a:rPr lang="en-US" dirty="0"/>
              <a:t>Distrust of government (banks)</a:t>
            </a:r>
          </a:p>
          <a:p>
            <a:pPr lvl="1"/>
            <a:r>
              <a:rPr lang="en-US" dirty="0"/>
              <a:t>Loss of the “good feeling”</a:t>
            </a:r>
          </a:p>
          <a:p>
            <a:pPr lvl="1"/>
            <a:r>
              <a:rPr lang="en-US" dirty="0"/>
              <a:t>Imprisonment; separation of families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Image result for economy roller coaster">
            <a:extLst>
              <a:ext uri="{FF2B5EF4-FFF2-40B4-BE49-F238E27FC236}">
                <a16:creationId xmlns:a16="http://schemas.microsoft.com/office/drawing/2014/main" id="{C2CDC3E8-2D43-4558-B15D-FC9E0B9E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51" y="17291"/>
            <a:ext cx="3944983" cy="22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58DA048-24A8-478C-AA7A-8D1C20A11AFF}"/>
              </a:ext>
            </a:extLst>
          </p:cNvPr>
          <p:cNvSpPr/>
          <p:nvPr/>
        </p:nvSpPr>
        <p:spPr>
          <a:xfrm>
            <a:off x="10144835" y="34811"/>
            <a:ext cx="2047165" cy="1351633"/>
          </a:xfrm>
          <a:prstGeom prst="wedgeEllipseCallout">
            <a:avLst>
              <a:gd name="adj1" fmla="val -130833"/>
              <a:gd name="adj2" fmla="val 4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Bull and Bear Market; Economic Roller Coaster</a:t>
            </a:r>
          </a:p>
        </p:txBody>
      </p:sp>
      <p:pic>
        <p:nvPicPr>
          <p:cNvPr id="9220" name="Picture 4" descr="https://worldhistory.us/wp-content/uploads/2017/07/the-panic-of-1819.jpg">
            <a:extLst>
              <a:ext uri="{FF2B5EF4-FFF2-40B4-BE49-F238E27FC236}">
                <a16:creationId xmlns:a16="http://schemas.microsoft.com/office/drawing/2014/main" id="{200F8815-C58D-4B8B-B9E3-0017D0F8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78" y="4135968"/>
            <a:ext cx="4961021" cy="27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1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1978-5820-410C-9867-349A5AA8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04FF-B5D7-4A19-8D91-37615414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63" y="1944915"/>
            <a:ext cx="9613861" cy="50945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Nine additional states added between 1791-1819</a:t>
            </a:r>
          </a:p>
          <a:p>
            <a:pPr lvl="1"/>
            <a:r>
              <a:rPr lang="en-US" dirty="0"/>
              <a:t>Admitted alternately -  free / slave / free / slave 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Continued movement</a:t>
            </a:r>
          </a:p>
          <a:p>
            <a:pPr lvl="1"/>
            <a:r>
              <a:rPr lang="en-US" dirty="0"/>
              <a:t>Search for fertile soil</a:t>
            </a:r>
          </a:p>
          <a:p>
            <a:pPr lvl="1"/>
            <a:r>
              <a:rPr lang="en-US" dirty="0"/>
              <a:t>Defeat of Natives opens more land</a:t>
            </a:r>
          </a:p>
          <a:p>
            <a:pPr lvl="1"/>
            <a:r>
              <a:rPr lang="en-US" dirty="0"/>
              <a:t>Highways and transportation routes</a:t>
            </a:r>
          </a:p>
          <a:p>
            <a:endParaRPr lang="en-US" dirty="0"/>
          </a:p>
          <a:p>
            <a:r>
              <a:rPr lang="en-US" dirty="0"/>
              <a:t>Settlers out west not politically important yet—not enough people</a:t>
            </a:r>
          </a:p>
          <a:p>
            <a:pPr lvl="1"/>
            <a:r>
              <a:rPr lang="en-US" dirty="0"/>
              <a:t>Still demand cheap land</a:t>
            </a:r>
          </a:p>
          <a:p>
            <a:pPr lvl="2"/>
            <a:r>
              <a:rPr lang="en-US" dirty="0"/>
              <a:t>Land Act of 1820 : $1.25 per acre (roughly $27)</a:t>
            </a:r>
          </a:p>
          <a:p>
            <a:pPr lvl="1"/>
            <a:r>
              <a:rPr lang="en-US" dirty="0"/>
              <a:t>Still demand cheat transportation routes</a:t>
            </a:r>
          </a:p>
          <a:p>
            <a:pPr lvl="1"/>
            <a:r>
              <a:rPr lang="en-US" dirty="0"/>
              <a:t>Still demand cheap money from banks</a:t>
            </a:r>
          </a:p>
        </p:txBody>
      </p:sp>
      <p:pic>
        <p:nvPicPr>
          <p:cNvPr id="10242" name="Picture 2" descr="Image result for usa map 1819">
            <a:extLst>
              <a:ext uri="{FF2B5EF4-FFF2-40B4-BE49-F238E27FC236}">
                <a16:creationId xmlns:a16="http://schemas.microsoft.com/office/drawing/2014/main" id="{199BAFF7-9FFF-4A00-9871-4892C49A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51" y="0"/>
            <a:ext cx="4859749" cy="32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umberland road">
            <a:extLst>
              <a:ext uri="{FF2B5EF4-FFF2-40B4-BE49-F238E27FC236}">
                <a16:creationId xmlns:a16="http://schemas.microsoft.com/office/drawing/2014/main" id="{1F5EE1DF-3634-4F06-8436-DEBF722E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52" y="3005747"/>
            <a:ext cx="5036920" cy="211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4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F704-1E91-408F-84C3-FEE6E87D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Slavery and Sectionalism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A849-B709-41EC-82A5-C8E137D5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1029"/>
            <a:ext cx="12192000" cy="4746172"/>
          </a:xfrm>
        </p:spPr>
        <p:txBody>
          <a:bodyPr/>
          <a:lstStyle/>
          <a:p>
            <a:r>
              <a:rPr lang="en-US" dirty="0"/>
              <a:t>US continues to grow </a:t>
            </a:r>
            <a:r>
              <a:rPr lang="en-US" dirty="0">
                <a:sym typeface="Wingdings" panose="05000000000000000000" pitchFamily="2" charset="2"/>
              </a:rPr>
              <a:t> Missouri has enough citizens to warrant statehood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Tallmadge Amendment</a:t>
            </a:r>
            <a:r>
              <a:rPr lang="en-US" dirty="0">
                <a:sym typeface="Wingdings" panose="05000000000000000000" pitchFamily="2" charset="2"/>
              </a:rPr>
              <a:t>: no more slaves brought in to Missouri; children born to slaves to be emancipated 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Did not pass the Senate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Rise of sectionalism / rivalry between the North and the South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Importance of the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Connecticut Plan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Concerns among Southerners—what is to come of future states—and older states?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Solution: Missouri Compromise (lasts 30+ years—kicking bucket down the road)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What you need to know: 36</a:t>
            </a:r>
            <a:r>
              <a:rPr lang="en-US" sz="2400" b="1" baseline="30000" dirty="0">
                <a:sym typeface="Wingdings" panose="05000000000000000000" pitchFamily="2" charset="2"/>
              </a:rPr>
              <a:t>0</a:t>
            </a:r>
            <a:r>
              <a:rPr lang="en-US" b="1" dirty="0">
                <a:sym typeface="Wingdings" panose="05000000000000000000" pitchFamily="2" charset="2"/>
              </a:rPr>
              <a:t>30’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102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AA1A-B61D-4BD3-9C5E-0DE82AEE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53E8A-AFA8-4E86-B2DB-B69ADB8E3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Image result for missouri compromise">
            <a:extLst>
              <a:ext uri="{FF2B5EF4-FFF2-40B4-BE49-F238E27FC236}">
                <a16:creationId xmlns:a16="http://schemas.microsoft.com/office/drawing/2014/main" id="{DDCE0648-D051-4087-BBC3-001EFB15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308"/>
            <a:ext cx="12192000" cy="48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477D107-1204-4B6D-AE8A-E3607B14AF4B}"/>
              </a:ext>
            </a:extLst>
          </p:cNvPr>
          <p:cNvSpPr/>
          <p:nvPr/>
        </p:nvSpPr>
        <p:spPr>
          <a:xfrm>
            <a:off x="10189029" y="2510971"/>
            <a:ext cx="1161142" cy="918029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49ED5D-AD4F-4BCE-8E29-B86D3682B79C}"/>
              </a:ext>
            </a:extLst>
          </p:cNvPr>
          <p:cNvSpPr/>
          <p:nvPr/>
        </p:nvSpPr>
        <p:spPr>
          <a:xfrm>
            <a:off x="6299126" y="4335122"/>
            <a:ext cx="1161142" cy="918029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8E95D-9BA1-4CFA-8F02-56045AED8AE1}"/>
              </a:ext>
            </a:extLst>
          </p:cNvPr>
          <p:cNvSpPr/>
          <p:nvPr/>
        </p:nvSpPr>
        <p:spPr>
          <a:xfrm rot="20961702">
            <a:off x="261257" y="3165697"/>
            <a:ext cx="4717143" cy="1824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Despite the sectionalism, the Panic of 1819, the Slavery Issue—Monroe was Re-elected in 1820.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</a:t>
            </a:r>
            <a:r>
              <a:rPr lang="en-US" u="sng" dirty="0"/>
              <a:t>only</a:t>
            </a:r>
            <a:r>
              <a:rPr lang="en-US" dirty="0"/>
              <a:t> president to be re-elected after being in office during a financial meltdown</a:t>
            </a:r>
          </a:p>
        </p:txBody>
      </p:sp>
    </p:spTree>
    <p:extLst>
      <p:ext uri="{BB962C8B-B14F-4D97-AF65-F5344CB8AC3E}">
        <p14:creationId xmlns:p14="http://schemas.microsoft.com/office/powerpoint/2010/main" val="242112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FC08-2DC5-443F-8E93-AFA801B3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Marshall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29E9-7A2C-4884-B2F1-6C4606BF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2" y="1973942"/>
            <a:ext cx="11945257" cy="48840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John Marshall-still Chief Justice (20+ years); Still Federalist</a:t>
            </a:r>
          </a:p>
          <a:p>
            <a:pPr lvl="1"/>
            <a:r>
              <a:rPr lang="en-US" dirty="0"/>
              <a:t>Long line of court rulings giving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to the federal government over states</a:t>
            </a:r>
          </a:p>
          <a:p>
            <a:endParaRPr lang="en-US" dirty="0"/>
          </a:p>
          <a:p>
            <a:r>
              <a:rPr lang="en-US" i="1" dirty="0"/>
              <a:t>McCulloch </a:t>
            </a:r>
            <a:r>
              <a:rPr lang="en-US" dirty="0"/>
              <a:t>v. </a:t>
            </a:r>
            <a:r>
              <a:rPr lang="en-US" i="1" dirty="0"/>
              <a:t>Maryland</a:t>
            </a:r>
          </a:p>
          <a:p>
            <a:pPr lvl="1"/>
            <a:r>
              <a:rPr lang="en-US" dirty="0"/>
              <a:t>Struck down Maryland’s attempt to dissolve and tax a branch of the Bank of the US</a:t>
            </a:r>
          </a:p>
          <a:p>
            <a:endParaRPr lang="en-US" dirty="0"/>
          </a:p>
          <a:p>
            <a:r>
              <a:rPr lang="en-US" i="1" dirty="0"/>
              <a:t>Cohens </a:t>
            </a:r>
            <a:r>
              <a:rPr lang="en-US" dirty="0"/>
              <a:t>v. </a:t>
            </a:r>
            <a:r>
              <a:rPr lang="en-US" i="1" dirty="0"/>
              <a:t>Virginia</a:t>
            </a:r>
          </a:p>
          <a:p>
            <a:pPr lvl="1"/>
            <a:r>
              <a:rPr lang="en-US" dirty="0"/>
              <a:t>Case involved people illegally selling lottery tickets—initial state court ruling upheld</a:t>
            </a:r>
          </a:p>
          <a:p>
            <a:pPr lvl="1"/>
            <a:r>
              <a:rPr lang="en-US" dirty="0"/>
              <a:t>HOWEVER—granted the SCOTUS the right to review all state supreme court rulings </a:t>
            </a:r>
          </a:p>
          <a:p>
            <a:endParaRPr lang="en-US" dirty="0"/>
          </a:p>
          <a:p>
            <a:r>
              <a:rPr lang="en-US" i="1" dirty="0"/>
              <a:t>Gibbons </a:t>
            </a:r>
            <a:r>
              <a:rPr lang="en-US" dirty="0"/>
              <a:t>v. </a:t>
            </a:r>
            <a:r>
              <a:rPr lang="en-US" i="1" dirty="0"/>
              <a:t>Ogden</a:t>
            </a:r>
          </a:p>
          <a:p>
            <a:pPr lvl="1"/>
            <a:r>
              <a:rPr lang="en-US" dirty="0"/>
              <a:t>Struck down NY and NJ attempts to grant a monopoly and use waterways as a means for interstate commerce</a:t>
            </a:r>
          </a:p>
          <a:p>
            <a:pPr lvl="1"/>
            <a:r>
              <a:rPr lang="en-US" dirty="0"/>
              <a:t>Interstate Commerce decisions were up to the federal government, not state governments</a:t>
            </a:r>
          </a:p>
          <a:p>
            <a:pPr lvl="1"/>
            <a:endParaRPr lang="en-US" i="1" dirty="0"/>
          </a:p>
        </p:txBody>
      </p:sp>
      <p:pic>
        <p:nvPicPr>
          <p:cNvPr id="12290" name="Picture 2" descr="04_b.jpg">
            <a:extLst>
              <a:ext uri="{FF2B5EF4-FFF2-40B4-BE49-F238E27FC236}">
                <a16:creationId xmlns:a16="http://schemas.microsoft.com/office/drawing/2014/main" id="{185A0A62-7227-4D9D-8101-C19146BC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414" y="0"/>
            <a:ext cx="3039586" cy="19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4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52EE-81EF-4AC4-8262-E2DF092A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Marshall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3FA10-46C9-4E3E-9F79-85F07E3E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8" y="2336873"/>
            <a:ext cx="9613861" cy="4521127"/>
          </a:xfrm>
        </p:spPr>
        <p:txBody>
          <a:bodyPr>
            <a:normAutofit/>
          </a:bodyPr>
          <a:lstStyle/>
          <a:p>
            <a:r>
              <a:rPr lang="en-US" i="1" dirty="0"/>
              <a:t>Fletcher </a:t>
            </a:r>
            <a:r>
              <a:rPr lang="en-US" dirty="0"/>
              <a:t>v.</a:t>
            </a:r>
            <a:r>
              <a:rPr lang="en-US" i="1" dirty="0"/>
              <a:t> Peck</a:t>
            </a:r>
          </a:p>
          <a:p>
            <a:pPr lvl="1"/>
            <a:r>
              <a:rPr lang="en-US" dirty="0"/>
              <a:t>Georgia’s legislature granted land to private speculators out of bribery</a:t>
            </a:r>
          </a:p>
          <a:p>
            <a:pPr lvl="1"/>
            <a:r>
              <a:rPr lang="en-US" dirty="0"/>
              <a:t>The next legislative session, the offer is rescinded </a:t>
            </a:r>
          </a:p>
          <a:p>
            <a:pPr lvl="1"/>
            <a:r>
              <a:rPr lang="en-US" dirty="0"/>
              <a:t>Marshall Court upheld the original sale as a contract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Property rights and federal government’s role</a:t>
            </a:r>
          </a:p>
          <a:p>
            <a:endParaRPr lang="en-US" b="1" dirty="0"/>
          </a:p>
          <a:p>
            <a:r>
              <a:rPr lang="en-US" b="1" i="1" dirty="0"/>
              <a:t>Dartmouth College</a:t>
            </a:r>
            <a:r>
              <a:rPr lang="en-US" b="1" dirty="0"/>
              <a:t> v. </a:t>
            </a:r>
            <a:r>
              <a:rPr lang="en-US" b="1" i="1" dirty="0"/>
              <a:t>Woodward</a:t>
            </a:r>
          </a:p>
          <a:p>
            <a:pPr lvl="1"/>
            <a:r>
              <a:rPr lang="en-US" b="1" dirty="0"/>
              <a:t>Dartmouth College granted character by King George III in 1769</a:t>
            </a:r>
          </a:p>
          <a:p>
            <a:pPr lvl="1"/>
            <a:r>
              <a:rPr lang="en-US" b="1" dirty="0"/>
              <a:t>New Hampshire legislature tried to change it—challenged</a:t>
            </a:r>
          </a:p>
          <a:p>
            <a:pPr lvl="1"/>
            <a:r>
              <a:rPr lang="en-US" b="1" dirty="0"/>
              <a:t>Court ruled that the charter must stand—it’s a contract</a:t>
            </a:r>
          </a:p>
        </p:txBody>
      </p:sp>
      <p:pic>
        <p:nvPicPr>
          <p:cNvPr id="13314" name="Picture 2" descr="Image result for john marshall">
            <a:extLst>
              <a:ext uri="{FF2B5EF4-FFF2-40B4-BE49-F238E27FC236}">
                <a16:creationId xmlns:a16="http://schemas.microsoft.com/office/drawing/2014/main" id="{34259096-BE6F-4DC0-91EE-05F0C7E7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86" y="0"/>
            <a:ext cx="3164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0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A0E9-4CA5-4CE3-AA2B-EC5C3498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539A-CF7D-4CB9-8F2B-2E324098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78" y="2336871"/>
            <a:ext cx="9613861" cy="439775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James Monroe and John Q. Adams</a:t>
            </a:r>
          </a:p>
          <a:p>
            <a:pPr lvl="1"/>
            <a:r>
              <a:rPr lang="en-US" sz="2400" dirty="0"/>
              <a:t>Anglo-American Convention</a:t>
            </a:r>
          </a:p>
          <a:p>
            <a:pPr lvl="2"/>
            <a:r>
              <a:rPr lang="en-US" sz="2000" dirty="0"/>
              <a:t>Americans share Newfoundland fisheries with Canada</a:t>
            </a:r>
          </a:p>
          <a:p>
            <a:pPr lvl="2"/>
            <a:r>
              <a:rPr lang="en-US" sz="2000" dirty="0"/>
              <a:t>Ten-year joint occupation of Oregon</a:t>
            </a:r>
          </a:p>
          <a:p>
            <a:endParaRPr lang="en-US" sz="2800" dirty="0"/>
          </a:p>
          <a:p>
            <a:r>
              <a:rPr lang="en-US" sz="2800" dirty="0"/>
              <a:t>US picks up Florida in 1819</a:t>
            </a:r>
          </a:p>
          <a:p>
            <a:pPr lvl="1"/>
            <a:r>
              <a:rPr lang="en-US" sz="2400" dirty="0"/>
              <a:t>Spain dealing with its own revolutions, has to move troops</a:t>
            </a:r>
          </a:p>
          <a:p>
            <a:pPr lvl="1"/>
            <a:r>
              <a:rPr lang="en-US" sz="2400" dirty="0"/>
              <a:t>Andrew Jackson moves in to deal with “hostile” Indians and slaves</a:t>
            </a:r>
          </a:p>
          <a:p>
            <a:pPr lvl="2"/>
            <a:r>
              <a:rPr lang="en-US" sz="2000" dirty="0"/>
              <a:t>Goes further than allowed by Federal government</a:t>
            </a:r>
          </a:p>
          <a:p>
            <a:pPr lvl="1"/>
            <a:r>
              <a:rPr lang="en-US" sz="2400" dirty="0"/>
              <a:t>Adams-</a:t>
            </a:r>
            <a:r>
              <a:rPr lang="en-US" sz="2400" dirty="0" err="1"/>
              <a:t>Onis</a:t>
            </a:r>
            <a:r>
              <a:rPr lang="en-US" sz="2400" dirty="0"/>
              <a:t> Treaty—Span cedes Florida, parts of Oregon</a:t>
            </a:r>
          </a:p>
          <a:p>
            <a:pPr lvl="2"/>
            <a:r>
              <a:rPr lang="en-US" sz="2000" dirty="0"/>
              <a:t>US abandons claims to Texas</a:t>
            </a:r>
          </a:p>
        </p:txBody>
      </p:sp>
      <p:pic>
        <p:nvPicPr>
          <p:cNvPr id="14338" name="Picture 2" descr="Image result for us map 1819 cengage">
            <a:extLst>
              <a:ext uri="{FF2B5EF4-FFF2-40B4-BE49-F238E27FC236}">
                <a16:creationId xmlns:a16="http://schemas.microsoft.com/office/drawing/2014/main" id="{CD4A0DC4-5153-417A-8B03-20D904A60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14603" r="4088" b="15979"/>
          <a:stretch/>
        </p:blipFill>
        <p:spPr bwMode="auto">
          <a:xfrm>
            <a:off x="6765082" y="0"/>
            <a:ext cx="5426918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general andrew jackson 1815">
            <a:extLst>
              <a:ext uri="{FF2B5EF4-FFF2-40B4-BE49-F238E27FC236}">
                <a16:creationId xmlns:a16="http://schemas.microsoft.com/office/drawing/2014/main" id="{79B69BC5-BF07-49E6-A1C6-5B077E8B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35" y="3429000"/>
            <a:ext cx="2875765" cy="35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9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BECE-B1AE-4531-B922-B8A2E3DD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Monroe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B8FE-76F4-4E60-99A8-56E0A4E1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7486"/>
            <a:ext cx="8386918" cy="4840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Fear of outside interference in the American hemisphere by outsiders</a:t>
            </a:r>
          </a:p>
          <a:p>
            <a:pPr lvl="1"/>
            <a:r>
              <a:rPr lang="en-US" dirty="0"/>
              <a:t>Russia, Europeans</a:t>
            </a:r>
          </a:p>
          <a:p>
            <a:endParaRPr lang="en-US" dirty="0"/>
          </a:p>
          <a:p>
            <a:r>
              <a:rPr lang="en-US" dirty="0"/>
              <a:t>December 2, 1823</a:t>
            </a:r>
          </a:p>
          <a:p>
            <a:pPr lvl="1"/>
            <a:r>
              <a:rPr lang="en-US" dirty="0"/>
              <a:t>Non-colonization: America is closed to colonization</a:t>
            </a:r>
          </a:p>
          <a:p>
            <a:pPr lvl="1"/>
            <a:r>
              <a:rPr lang="en-US" dirty="0"/>
              <a:t>Nonintervention: Europe, stay out of the western hemisphere</a:t>
            </a:r>
          </a:p>
          <a:p>
            <a:endParaRPr lang="en-US" dirty="0"/>
          </a:p>
          <a:p>
            <a:r>
              <a:rPr lang="en-US" dirty="0"/>
              <a:t>“Self-defense” doctrine</a:t>
            </a:r>
          </a:p>
          <a:p>
            <a:pPr lvl="1"/>
            <a:r>
              <a:rPr lang="en-US" dirty="0"/>
              <a:t>Not about protecting other countries in the Americas</a:t>
            </a:r>
          </a:p>
          <a:p>
            <a:pPr lvl="1"/>
            <a:r>
              <a:rPr lang="en-US" dirty="0"/>
              <a:t>About protecting us—still young and weak!</a:t>
            </a:r>
          </a:p>
          <a:p>
            <a:pPr lvl="1"/>
            <a:r>
              <a:rPr lang="en-US" dirty="0"/>
              <a:t>“Insulating” the US</a:t>
            </a:r>
          </a:p>
          <a:p>
            <a:endParaRPr lang="en-US" dirty="0"/>
          </a:p>
          <a:p>
            <a:r>
              <a:rPr lang="en-US" dirty="0"/>
              <a:t>Infuriated European leaders—but their hands were tied</a:t>
            </a:r>
          </a:p>
        </p:txBody>
      </p:sp>
      <p:pic>
        <p:nvPicPr>
          <p:cNvPr id="15362" name="Picture 2" descr="Image result for monroe doctrine">
            <a:extLst>
              <a:ext uri="{FF2B5EF4-FFF2-40B4-BE49-F238E27FC236}">
                <a16:creationId xmlns:a16="http://schemas.microsoft.com/office/drawing/2014/main" id="{24E5CAD2-649C-4FA2-92AD-FD65195B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3" y="3135085"/>
            <a:ext cx="4325258" cy="37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monroe doctrine">
            <a:extLst>
              <a:ext uri="{FF2B5EF4-FFF2-40B4-BE49-F238E27FC236}">
                <a16:creationId xmlns:a16="http://schemas.microsoft.com/office/drawing/2014/main" id="{FD73CF4C-63A6-412B-B78C-EDA6C9E1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3" y="0"/>
            <a:ext cx="4325257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8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5E51-DFF0-4B0B-B343-863DC410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DACAF-006E-42C6-AD91-F3E5C53B3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west and northwest territory 1824 cengage">
            <a:extLst>
              <a:ext uri="{FF2B5EF4-FFF2-40B4-BE49-F238E27FC236}">
                <a16:creationId xmlns:a16="http://schemas.microsoft.com/office/drawing/2014/main" id="{E93DA1B8-818F-47D4-AF12-FE053BBD3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4233" r="12381" b="75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6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CF43-7A2C-42CD-B1ED-613FE329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Madison Re-Elected</a:t>
            </a:r>
          </a:p>
        </p:txBody>
      </p:sp>
      <p:pic>
        <p:nvPicPr>
          <p:cNvPr id="5122" name="Picture 2" descr="Image result for election of 1812">
            <a:extLst>
              <a:ext uri="{FF2B5EF4-FFF2-40B4-BE49-F238E27FC236}">
                <a16:creationId xmlns:a16="http://schemas.microsoft.com/office/drawing/2014/main" id="{835EBD57-8675-4263-BD1B-E46C082D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85" y="2082988"/>
            <a:ext cx="4642372" cy="47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ames madison">
            <a:extLst>
              <a:ext uri="{FF2B5EF4-FFF2-40B4-BE49-F238E27FC236}">
                <a16:creationId xmlns:a16="http://schemas.microsoft.com/office/drawing/2014/main" id="{CD1AC7EB-2D24-44AF-B7A8-8EC52B36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79" y="2241068"/>
            <a:ext cx="3454951" cy="4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2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17B9-DFA5-4402-8D39-E3BD2243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F458-0DE3-4295-8327-028FC05A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Image result for presidents of the united states">
            <a:extLst>
              <a:ext uri="{FF2B5EF4-FFF2-40B4-BE49-F238E27FC236}">
                <a16:creationId xmlns:a16="http://schemas.microsoft.com/office/drawing/2014/main" id="{55EA55ED-FB44-4D87-BB8A-2A8F53A80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2116" r="6800" b="4339"/>
          <a:stretch/>
        </p:blipFill>
        <p:spPr bwMode="auto">
          <a:xfrm>
            <a:off x="1" y="0"/>
            <a:ext cx="12191999" cy="69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F4865D-6B12-4EF7-AA87-8B1DC5DE4503}"/>
              </a:ext>
            </a:extLst>
          </p:cNvPr>
          <p:cNvSpPr/>
          <p:nvPr/>
        </p:nvSpPr>
        <p:spPr>
          <a:xfrm>
            <a:off x="406400" y="0"/>
            <a:ext cx="7315200" cy="75322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E3DC9-D777-4EC0-9401-EE65B3147B05}"/>
              </a:ext>
            </a:extLst>
          </p:cNvPr>
          <p:cNvSpPr/>
          <p:nvPr/>
        </p:nvSpPr>
        <p:spPr>
          <a:xfrm>
            <a:off x="558800" y="907142"/>
            <a:ext cx="1487714" cy="75322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0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E580-6D67-45C0-8F78-FEF2FA75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 of 1812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4E24-4186-4579-B9AC-391B2773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2336872"/>
            <a:ext cx="10201417" cy="4521127"/>
          </a:xfrm>
        </p:spPr>
        <p:txBody>
          <a:bodyPr>
            <a:normAutofit/>
          </a:bodyPr>
          <a:lstStyle/>
          <a:p>
            <a:r>
              <a:rPr lang="en-US" dirty="0"/>
              <a:t>USA still a young nation</a:t>
            </a:r>
          </a:p>
          <a:p>
            <a:pPr lvl="1"/>
            <a:r>
              <a:rPr lang="en-US" dirty="0"/>
              <a:t>Ill-trained and ill-disciplined military</a:t>
            </a:r>
          </a:p>
          <a:p>
            <a:pPr lvl="1"/>
            <a:r>
              <a:rPr lang="en-US" dirty="0"/>
              <a:t>Old leadership</a:t>
            </a:r>
          </a:p>
          <a:p>
            <a:endParaRPr lang="en-US" dirty="0"/>
          </a:p>
          <a:p>
            <a:r>
              <a:rPr lang="en-US" dirty="0"/>
              <a:t>Looking to Canada</a:t>
            </a:r>
          </a:p>
          <a:p>
            <a:pPr lvl="1"/>
            <a:r>
              <a:rPr lang="en-US" dirty="0"/>
              <a:t>British presence—and weakest—in Canada</a:t>
            </a:r>
          </a:p>
          <a:p>
            <a:pPr lvl="1"/>
            <a:r>
              <a:rPr lang="en-US" dirty="0"/>
              <a:t>Squash British presence / Native ties</a:t>
            </a:r>
          </a:p>
          <a:p>
            <a:pPr lvl="1"/>
            <a:r>
              <a:rPr lang="en-US" dirty="0"/>
              <a:t>More land </a:t>
            </a:r>
          </a:p>
          <a:p>
            <a:endParaRPr lang="en-US" dirty="0"/>
          </a:p>
          <a:p>
            <a:r>
              <a:rPr lang="en-US" dirty="0"/>
              <a:t>Ill-fated in 1812</a:t>
            </a:r>
          </a:p>
          <a:p>
            <a:pPr lvl="1"/>
            <a:r>
              <a:rPr lang="en-US" dirty="0"/>
              <a:t>Three-prong invasion pushed back as we crossed the border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E9775-74A7-4FD0-B794-CDCC73A9F5E6}"/>
              </a:ext>
            </a:extLst>
          </p:cNvPr>
          <p:cNvSpPr/>
          <p:nvPr/>
        </p:nvSpPr>
        <p:spPr>
          <a:xfrm rot="661832">
            <a:off x="5753266" y="683084"/>
            <a:ext cx="5905262" cy="217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By Comparison:</a:t>
            </a:r>
          </a:p>
          <a:p>
            <a:r>
              <a:rPr lang="en-US" dirty="0"/>
              <a:t>-Brits &amp; Canadians </a:t>
            </a:r>
            <a:r>
              <a:rPr lang="en-US" dirty="0">
                <a:solidFill>
                  <a:schemeClr val="bg1"/>
                </a:solidFill>
              </a:rPr>
              <a:t>capture American forts</a:t>
            </a:r>
            <a:r>
              <a:rPr lang="en-US" dirty="0"/>
              <a:t>;</a:t>
            </a:r>
          </a:p>
          <a:p>
            <a:r>
              <a:rPr lang="en-US" dirty="0"/>
              <a:t>-Brits &amp; Canadians take </a:t>
            </a:r>
            <a:r>
              <a:rPr lang="en-US" dirty="0">
                <a:solidFill>
                  <a:schemeClr val="bg1"/>
                </a:solidFill>
              </a:rPr>
              <a:t>control of the Great Lakes</a:t>
            </a:r>
          </a:p>
          <a:p>
            <a:r>
              <a:rPr lang="en-US" dirty="0"/>
              <a:t>-Brits &amp; Canadians take </a:t>
            </a:r>
            <a:r>
              <a:rPr lang="en-US" dirty="0">
                <a:solidFill>
                  <a:schemeClr val="bg1"/>
                </a:solidFill>
              </a:rPr>
              <a:t>control of land</a:t>
            </a:r>
            <a:r>
              <a:rPr lang="en-US" dirty="0"/>
              <a:t> held by Natives</a:t>
            </a:r>
          </a:p>
          <a:p>
            <a:r>
              <a:rPr lang="en-US" dirty="0"/>
              <a:t>-</a:t>
            </a:r>
            <a:r>
              <a:rPr lang="en-US" dirty="0">
                <a:solidFill>
                  <a:schemeClr val="bg1"/>
                </a:solidFill>
              </a:rPr>
              <a:t>US pushed back again</a:t>
            </a:r>
            <a:r>
              <a:rPr lang="en-US" dirty="0"/>
              <a:t> in 1813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EBA9702-8BBF-4A64-A31E-47422D29E93E}"/>
              </a:ext>
            </a:extLst>
          </p:cNvPr>
          <p:cNvSpPr/>
          <p:nvPr/>
        </p:nvSpPr>
        <p:spPr>
          <a:xfrm rot="17224773">
            <a:off x="5304315" y="3868554"/>
            <a:ext cx="3641383" cy="10999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34AF083-1BC4-43DD-BAEB-9B522E38A413}"/>
              </a:ext>
            </a:extLst>
          </p:cNvPr>
          <p:cNvSpPr/>
          <p:nvPr/>
        </p:nvSpPr>
        <p:spPr>
          <a:xfrm>
            <a:off x="8990222" y="3144126"/>
            <a:ext cx="636104" cy="102041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8CA29-004F-4C86-AEB6-C5A270D64485}"/>
              </a:ext>
            </a:extLst>
          </p:cNvPr>
          <p:cNvSpPr/>
          <p:nvPr/>
        </p:nvSpPr>
        <p:spPr>
          <a:xfrm>
            <a:off x="7739270" y="4418519"/>
            <a:ext cx="4452730" cy="220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US Looks to use of its </a:t>
            </a:r>
            <a:r>
              <a:rPr lang="en-US" u="sng" dirty="0">
                <a:solidFill>
                  <a:schemeClr val="bg1"/>
                </a:solidFill>
              </a:rPr>
              <a:t>Navy</a:t>
            </a:r>
          </a:p>
          <a:p>
            <a:r>
              <a:rPr lang="en-US" dirty="0"/>
              <a:t>-Performs </a:t>
            </a:r>
            <a:r>
              <a:rPr lang="en-US" b="1" dirty="0">
                <a:solidFill>
                  <a:schemeClr val="bg1"/>
                </a:solidFill>
              </a:rPr>
              <a:t>better than its army</a:t>
            </a:r>
          </a:p>
          <a:p>
            <a:r>
              <a:rPr lang="en-US" dirty="0"/>
              <a:t>-Better craft, gunners, crews than British</a:t>
            </a:r>
          </a:p>
          <a:p>
            <a:r>
              <a:rPr lang="en-US" dirty="0"/>
              <a:t>-Goal is to </a:t>
            </a:r>
            <a:r>
              <a:rPr lang="en-US" dirty="0">
                <a:solidFill>
                  <a:schemeClr val="bg1"/>
                </a:solidFill>
              </a:rPr>
              <a:t>gain control of Great Lakes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>
                <a:solidFill>
                  <a:schemeClr val="bg1"/>
                </a:solidFill>
              </a:rPr>
              <a:t>Capture British fleet</a:t>
            </a:r>
            <a:r>
              <a:rPr lang="en-US" dirty="0"/>
              <a:t>—boosts morale </a:t>
            </a:r>
          </a:p>
          <a:p>
            <a:r>
              <a:rPr lang="en-US" dirty="0"/>
              <a:t>-Other </a:t>
            </a:r>
            <a:r>
              <a:rPr lang="en-US" dirty="0">
                <a:solidFill>
                  <a:schemeClr val="bg1"/>
                </a:solidFill>
              </a:rPr>
              <a:t>Redcoats forced to flee</a:t>
            </a:r>
          </a:p>
        </p:txBody>
      </p:sp>
    </p:spTree>
    <p:extLst>
      <p:ext uri="{BB962C8B-B14F-4D97-AF65-F5344CB8AC3E}">
        <p14:creationId xmlns:p14="http://schemas.microsoft.com/office/powerpoint/2010/main" val="383477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74F0-1FEE-488A-90A8-DCC5F3E5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 of 1812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3A71B-687F-4DFB-A0E7-AF060F216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has some successes—</a:t>
            </a:r>
          </a:p>
          <a:p>
            <a:pPr lvl="1"/>
            <a:r>
              <a:rPr lang="en-US" dirty="0"/>
              <a:t>Defending its territory more than fanning out</a:t>
            </a:r>
          </a:p>
          <a:p>
            <a:pPr lvl="1"/>
            <a:r>
              <a:rPr lang="en-US" dirty="0"/>
              <a:t>More British pour in to the country</a:t>
            </a:r>
          </a:p>
          <a:p>
            <a:pPr lvl="2"/>
            <a:r>
              <a:rPr lang="en-US" dirty="0"/>
              <a:t>10,000 troops!</a:t>
            </a:r>
          </a:p>
          <a:p>
            <a:endParaRPr lang="en-US" dirty="0"/>
          </a:p>
          <a:p>
            <a:r>
              <a:rPr lang="en-US" dirty="0"/>
              <a:t>British aim for New York</a:t>
            </a:r>
          </a:p>
          <a:p>
            <a:pPr lvl="1"/>
            <a:r>
              <a:rPr lang="en-US" dirty="0"/>
              <a:t>US defeats British near Plattsburgh (naval battle)</a:t>
            </a:r>
          </a:p>
          <a:p>
            <a:pPr lvl="1"/>
            <a:r>
              <a:rPr lang="en-US" dirty="0"/>
              <a:t>Almost lose—Thomas Macdonough 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commons/thumb/3/33/Macdonough3.jpg/220px-Macdonough3.jpg">
            <a:extLst>
              <a:ext uri="{FF2B5EF4-FFF2-40B4-BE49-F238E27FC236}">
                <a16:creationId xmlns:a16="http://schemas.microsoft.com/office/drawing/2014/main" id="{C0208347-FF8E-424D-BB55-506D5663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18" y="155405"/>
            <a:ext cx="2123031" cy="27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stitution and guerriere">
            <a:extLst>
              <a:ext uri="{FF2B5EF4-FFF2-40B4-BE49-F238E27FC236}">
                <a16:creationId xmlns:a16="http://schemas.microsoft.com/office/drawing/2014/main" id="{595188CD-1E6B-4804-9703-C403D592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2" y="3354481"/>
            <a:ext cx="4063958" cy="31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6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6D95-1B1F-4F2F-805F-5758A618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4935"/>
            <a:ext cx="9613861" cy="1080938"/>
          </a:xfrm>
        </p:spPr>
        <p:txBody>
          <a:bodyPr/>
          <a:lstStyle/>
          <a:p>
            <a:r>
              <a:rPr lang="en-US" dirty="0"/>
              <a:t>Washington, D.C. &amp; New Orleans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1032C-8723-4A54-9F7F-7F6175285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4574"/>
            <a:ext cx="9613861" cy="50225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British also come in through Chesapeake region, 1814</a:t>
            </a:r>
          </a:p>
          <a:p>
            <a:pPr lvl="1"/>
            <a:r>
              <a:rPr lang="en-US" dirty="0"/>
              <a:t>US militia men flee</a:t>
            </a:r>
          </a:p>
          <a:p>
            <a:pPr lvl="1"/>
            <a:r>
              <a:rPr lang="en-US" dirty="0"/>
              <a:t>Washington, D.C. burned</a:t>
            </a:r>
          </a:p>
          <a:p>
            <a:pPr lvl="2"/>
            <a:r>
              <a:rPr lang="en-US" dirty="0"/>
              <a:t>Capitol, White House</a:t>
            </a:r>
          </a:p>
          <a:p>
            <a:endParaRPr lang="en-US" dirty="0"/>
          </a:p>
          <a:p>
            <a:r>
              <a:rPr lang="en-US" dirty="0"/>
              <a:t>British also take fight to Baltimore / Ft. McHenry</a:t>
            </a:r>
          </a:p>
          <a:p>
            <a:pPr lvl="1"/>
            <a:r>
              <a:rPr lang="en-US" dirty="0"/>
              <a:t>Americans hold firm</a:t>
            </a:r>
          </a:p>
          <a:p>
            <a:pPr lvl="1"/>
            <a:r>
              <a:rPr lang="en-US" dirty="0"/>
              <a:t>Francis Scott Key</a:t>
            </a:r>
          </a:p>
          <a:p>
            <a:endParaRPr lang="en-US" dirty="0"/>
          </a:p>
          <a:p>
            <a:r>
              <a:rPr lang="en-US" dirty="0"/>
              <a:t>British aim at New Orleans</a:t>
            </a:r>
          </a:p>
          <a:p>
            <a:pPr lvl="1"/>
            <a:r>
              <a:rPr lang="en-US" dirty="0"/>
              <a:t>Andrew Jackson</a:t>
            </a:r>
          </a:p>
          <a:p>
            <a:pPr lvl="2"/>
            <a:r>
              <a:rPr lang="en-US" dirty="0"/>
              <a:t>Sailors, pirates, French, militia, free blacks</a:t>
            </a:r>
          </a:p>
          <a:p>
            <a:pPr lvl="1"/>
            <a:r>
              <a:rPr lang="en-US" dirty="0"/>
              <a:t>British outnumber Americans; lose</a:t>
            </a:r>
          </a:p>
          <a:p>
            <a:pPr lvl="2"/>
            <a:r>
              <a:rPr lang="en-US" dirty="0"/>
              <a:t>2,000 casualties within a half-hour</a:t>
            </a:r>
          </a:p>
        </p:txBody>
      </p:sp>
      <p:pic>
        <p:nvPicPr>
          <p:cNvPr id="2050" name="Picture 2" descr="Image result for washington burned 1812">
            <a:extLst>
              <a:ext uri="{FF2B5EF4-FFF2-40B4-BE49-F238E27FC236}">
                <a16:creationId xmlns:a16="http://schemas.microsoft.com/office/drawing/2014/main" id="{63EC3DAE-93B5-4766-AF71-A326A849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98" y="0"/>
            <a:ext cx="3442702" cy="19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eorge washington portrait 1812">
            <a:extLst>
              <a:ext uri="{FF2B5EF4-FFF2-40B4-BE49-F238E27FC236}">
                <a16:creationId xmlns:a16="http://schemas.microsoft.com/office/drawing/2014/main" id="{1C369E4C-CA19-462B-B7E8-4A679D3B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36" y="5563"/>
            <a:ext cx="1222062" cy="19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ort mchenry 1812">
            <a:extLst>
              <a:ext uri="{FF2B5EF4-FFF2-40B4-BE49-F238E27FC236}">
                <a16:creationId xmlns:a16="http://schemas.microsoft.com/office/drawing/2014/main" id="{C0512439-F111-4C88-AA1E-C25DAA88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60" y="2485246"/>
            <a:ext cx="3591339" cy="20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attle of new orleans">
            <a:extLst>
              <a:ext uri="{FF2B5EF4-FFF2-40B4-BE49-F238E27FC236}">
                <a16:creationId xmlns:a16="http://schemas.microsoft.com/office/drawing/2014/main" id="{F0F9C711-6FB1-4228-84A2-AD0EB3FD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60" y="4834879"/>
            <a:ext cx="3591339" cy="20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9F8381F-17BC-4388-A627-ECEFE7B2DC04}"/>
              </a:ext>
            </a:extLst>
          </p:cNvPr>
          <p:cNvSpPr/>
          <p:nvPr/>
        </p:nvSpPr>
        <p:spPr>
          <a:xfrm>
            <a:off x="5777948" y="4399722"/>
            <a:ext cx="2650435" cy="2452715"/>
          </a:xfrm>
          <a:prstGeom prst="wedgeRectCallout">
            <a:avLst>
              <a:gd name="adj1" fmla="val -113394"/>
              <a:gd name="adj2" fmla="val -12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Surge in American pride; Nationalism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----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War had ended by treaty two weeks prior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-----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Britain will respond by blockading American coasts—no $</a:t>
            </a:r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5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C028-684C-4EAF-82D8-F38F180F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of Ghent, 1814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1F80-9353-4785-AC86-B63D2D19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39" y="1946565"/>
            <a:ext cx="9613861" cy="3599316"/>
          </a:xfrm>
        </p:spPr>
        <p:txBody>
          <a:bodyPr/>
          <a:lstStyle/>
          <a:p>
            <a:r>
              <a:rPr lang="en-US" dirty="0"/>
              <a:t>British demands</a:t>
            </a:r>
          </a:p>
          <a:p>
            <a:pPr lvl="1"/>
            <a:r>
              <a:rPr lang="en-US" dirty="0"/>
              <a:t>Neutralized Indian Buffer state</a:t>
            </a:r>
          </a:p>
          <a:p>
            <a:pPr lvl="1"/>
            <a:r>
              <a:rPr lang="en-US" dirty="0"/>
              <a:t>Control of Great Lakes</a:t>
            </a:r>
          </a:p>
          <a:p>
            <a:pPr lvl="1"/>
            <a:r>
              <a:rPr lang="en-US" dirty="0"/>
              <a:t>Parts of Maine</a:t>
            </a:r>
          </a:p>
          <a:p>
            <a:endParaRPr lang="en-US" dirty="0"/>
          </a:p>
          <a:p>
            <a:r>
              <a:rPr lang="en-US" dirty="0"/>
              <a:t>England still dealing with aftermath of Napoleon / France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C840EE45-DF33-462E-A4E8-DA41A82EE256}"/>
              </a:ext>
            </a:extLst>
          </p:cNvPr>
          <p:cNvSpPr/>
          <p:nvPr/>
        </p:nvSpPr>
        <p:spPr>
          <a:xfrm rot="21158730">
            <a:off x="4518992" y="1148758"/>
            <a:ext cx="4863548" cy="2075225"/>
          </a:xfrm>
          <a:prstGeom prst="leftArrowCallout">
            <a:avLst>
              <a:gd name="adj1" fmla="val 23723"/>
              <a:gd name="adj2" fmla="val 25000"/>
              <a:gd name="adj3" fmla="val 51182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 by Americans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EDAF61-70E6-4017-B513-5EE497916050}"/>
              </a:ext>
            </a:extLst>
          </p:cNvPr>
          <p:cNvSpPr/>
          <p:nvPr/>
        </p:nvSpPr>
        <p:spPr>
          <a:xfrm>
            <a:off x="122879" y="4585098"/>
            <a:ext cx="3697356" cy="2093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Treaty signed declaring an armistice—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Agree to stop fighting; no real winner or loser in War of 1812 </a:t>
            </a:r>
            <a:r>
              <a:rPr lang="en-US" dirty="0">
                <a:solidFill>
                  <a:schemeClr val="bg1"/>
                </a:solidFill>
              </a:rPr>
              <a:t>*(a ‘forgotten’ war)*</a:t>
            </a:r>
          </a:p>
        </p:txBody>
      </p:sp>
      <p:pic>
        <p:nvPicPr>
          <p:cNvPr id="3074" name="Picture 2" descr="Image result for treaty of ghent">
            <a:extLst>
              <a:ext uri="{FF2B5EF4-FFF2-40B4-BE49-F238E27FC236}">
                <a16:creationId xmlns:a16="http://schemas.microsoft.com/office/drawing/2014/main" id="{09E94C1E-8F59-49EC-A11B-E81101E04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30" y="4248824"/>
            <a:ext cx="4611757" cy="25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5657D8CF-6C51-452B-87E8-561BDDB9A983}"/>
              </a:ext>
            </a:extLst>
          </p:cNvPr>
          <p:cNvSpPr/>
          <p:nvPr/>
        </p:nvSpPr>
        <p:spPr>
          <a:xfrm>
            <a:off x="4191295" y="4585098"/>
            <a:ext cx="3044392" cy="1855459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Baskerville Old Face" panose="02020602080505020303" pitchFamily="18" charset="0"/>
              </a:rPr>
              <a:t>“Not one inch of territory ceded or lost!”</a:t>
            </a:r>
          </a:p>
        </p:txBody>
      </p:sp>
    </p:spTree>
    <p:extLst>
      <p:ext uri="{BB962C8B-B14F-4D97-AF65-F5344CB8AC3E}">
        <p14:creationId xmlns:p14="http://schemas.microsoft.com/office/powerpoint/2010/main" val="387001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BB2E-4D9D-428B-9EA2-7C6B0016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120"/>
            <a:ext cx="9613861" cy="1080938"/>
          </a:xfrm>
        </p:spPr>
        <p:txBody>
          <a:bodyPr/>
          <a:lstStyle/>
          <a:p>
            <a:r>
              <a:rPr lang="en-US" dirty="0"/>
              <a:t>The Hartford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DAB8-8C04-4B85-8247-D6AA9765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987826"/>
            <a:ext cx="11233383" cy="4870174"/>
          </a:xfrm>
        </p:spPr>
        <p:txBody>
          <a:bodyPr>
            <a:noAutofit/>
          </a:bodyPr>
          <a:lstStyle/>
          <a:p>
            <a:r>
              <a:rPr lang="en-US" sz="1800" dirty="0"/>
              <a:t>Meeting of New England states--1814</a:t>
            </a:r>
          </a:p>
          <a:p>
            <a:pPr lvl="1"/>
            <a:r>
              <a:rPr lang="en-US" sz="1600" dirty="0"/>
              <a:t>Opposed to the war</a:t>
            </a:r>
          </a:p>
          <a:p>
            <a:pPr lvl="1"/>
            <a:r>
              <a:rPr lang="en-US" sz="1600" dirty="0"/>
              <a:t>Proper during war (illegal trade)</a:t>
            </a:r>
          </a:p>
          <a:p>
            <a:endParaRPr lang="en-US" sz="1800" dirty="0"/>
          </a:p>
          <a:p>
            <a:r>
              <a:rPr lang="en-US" sz="1800" dirty="0"/>
              <a:t>Some states call for secession</a:t>
            </a:r>
          </a:p>
          <a:p>
            <a:endParaRPr lang="en-US" sz="1800" dirty="0"/>
          </a:p>
          <a:p>
            <a:r>
              <a:rPr lang="en-US" sz="1800" dirty="0"/>
              <a:t>Meeting of twenty six individuals to redress grievances </a:t>
            </a:r>
          </a:p>
          <a:p>
            <a:endParaRPr lang="en-US" sz="1800" dirty="0"/>
          </a:p>
          <a:p>
            <a:r>
              <a:rPr lang="en-US" sz="1800" dirty="0"/>
              <a:t>Final list of demands</a:t>
            </a:r>
          </a:p>
          <a:p>
            <a:pPr lvl="1"/>
            <a:r>
              <a:rPr lang="en-US" sz="1600" dirty="0"/>
              <a:t>Financial assistance to compensate for lost trade</a:t>
            </a:r>
          </a:p>
          <a:p>
            <a:pPr lvl="1"/>
            <a:r>
              <a:rPr lang="en-US" sz="1600" dirty="0"/>
              <a:t>Proposed amendment requiring 2/3 vote in Congress before enacting embargos, admitting new states, or declaring war</a:t>
            </a:r>
          </a:p>
          <a:p>
            <a:pPr lvl="1"/>
            <a:r>
              <a:rPr lang="en-US" sz="1600" dirty="0"/>
              <a:t>Abolishment of the 3/5 Compromise </a:t>
            </a:r>
          </a:p>
          <a:p>
            <a:pPr lvl="1"/>
            <a:r>
              <a:rPr lang="en-US" sz="1600" dirty="0"/>
              <a:t>Limit presidents to one term</a:t>
            </a:r>
          </a:p>
          <a:p>
            <a:pPr lvl="1"/>
            <a:r>
              <a:rPr lang="en-US" sz="1600" dirty="0"/>
              <a:t>No two successive presidents can serve from the same state (</a:t>
            </a:r>
            <a:r>
              <a:rPr lang="en-US" sz="1600" dirty="0" err="1"/>
              <a:t>ie</a:t>
            </a:r>
            <a:r>
              <a:rPr lang="en-US" sz="1600" dirty="0"/>
              <a:t>, Virginia)</a:t>
            </a:r>
          </a:p>
          <a:p>
            <a:pPr lvl="1"/>
            <a:endParaRPr lang="en-US" sz="1600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15306BA-BB08-4C39-9DA3-014580028E77}"/>
              </a:ext>
            </a:extLst>
          </p:cNvPr>
          <p:cNvSpPr/>
          <p:nvPr/>
        </p:nvSpPr>
        <p:spPr>
          <a:xfrm>
            <a:off x="9015435" y="4113141"/>
            <a:ext cx="3114261" cy="1298713"/>
          </a:xfrm>
          <a:prstGeom prst="wedgeRectCallout">
            <a:avLst>
              <a:gd name="adj1" fmla="val -252191"/>
              <a:gd name="adj2" fmla="val 13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Most of these demands stem from a “North vs. South” mentality—don’t want to lose their spot at the top!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78BCA-A78B-4DF1-9163-29D56BC0D204}"/>
              </a:ext>
            </a:extLst>
          </p:cNvPr>
          <p:cNvSpPr/>
          <p:nvPr/>
        </p:nvSpPr>
        <p:spPr>
          <a:xfrm>
            <a:off x="7751929" y="5962650"/>
            <a:ext cx="430755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Problem: Demands come as news of Jackson’s victory spreads. Federalists seen as “unpatriotic” and the party essentially dies</a:t>
            </a:r>
          </a:p>
        </p:txBody>
      </p:sp>
      <p:pic>
        <p:nvPicPr>
          <p:cNvPr id="4098" name="Picture 2" descr="Image result for the hartford convention">
            <a:extLst>
              <a:ext uri="{FF2B5EF4-FFF2-40B4-BE49-F238E27FC236}">
                <a16:creationId xmlns:a16="http://schemas.microsoft.com/office/drawing/2014/main" id="{7D6FC4B6-68E1-4DBE-91DA-AA298062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11" y="31005"/>
            <a:ext cx="4069519" cy="24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he hartford convention">
            <a:extLst>
              <a:ext uri="{FF2B5EF4-FFF2-40B4-BE49-F238E27FC236}">
                <a16:creationId xmlns:a16="http://schemas.microsoft.com/office/drawing/2014/main" id="{3691A822-2EEA-4BBC-AA5A-73862B96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33" y="1240736"/>
            <a:ext cx="4069519" cy="27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5631-9A8D-4569-B8AD-A29D34F2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the War of 1812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40F5-277C-4C46-AEB0-F14BB392A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9869"/>
            <a:ext cx="9613861" cy="49063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Technically a draw, but US doesn’t lose to Britain. Again!</a:t>
            </a:r>
          </a:p>
          <a:p>
            <a:pPr lvl="1"/>
            <a:r>
              <a:rPr lang="en-US" dirty="0"/>
              <a:t>US more respected abroad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Surge of nationalism</a:t>
            </a:r>
          </a:p>
          <a:p>
            <a:endParaRPr lang="en-US" dirty="0"/>
          </a:p>
          <a:p>
            <a:r>
              <a:rPr lang="en-US" dirty="0"/>
              <a:t>Still see sectionalism in USA</a:t>
            </a:r>
          </a:p>
          <a:p>
            <a:pPr lvl="1"/>
            <a:r>
              <a:rPr lang="en-US" dirty="0"/>
              <a:t>North vs. South / Industry vs. Agrarian</a:t>
            </a:r>
          </a:p>
          <a:p>
            <a:endParaRPr lang="en-US" dirty="0"/>
          </a:p>
          <a:p>
            <a:r>
              <a:rPr lang="en-US" dirty="0"/>
              <a:t>Death of the Federalist party</a:t>
            </a:r>
          </a:p>
          <a:p>
            <a:endParaRPr lang="en-US" dirty="0"/>
          </a:p>
          <a:p>
            <a:r>
              <a:rPr lang="en-US" dirty="0"/>
              <a:t>Rise of military heroes</a:t>
            </a:r>
          </a:p>
          <a:p>
            <a:pPr lvl="1"/>
            <a:r>
              <a:rPr lang="en-US" dirty="0"/>
              <a:t>Andrew Jackson; William Henry Harrison</a:t>
            </a:r>
          </a:p>
          <a:p>
            <a:endParaRPr lang="en-US" dirty="0"/>
          </a:p>
          <a:p>
            <a:r>
              <a:rPr lang="en-US" dirty="0"/>
              <a:t>Further displacement of Natives</a:t>
            </a:r>
          </a:p>
          <a:p>
            <a:endParaRPr lang="en-US" dirty="0"/>
          </a:p>
          <a:p>
            <a:r>
              <a:rPr lang="en-US" dirty="0"/>
              <a:t>Industry grows—more self-reliant!</a:t>
            </a:r>
          </a:p>
        </p:txBody>
      </p:sp>
      <p:pic>
        <p:nvPicPr>
          <p:cNvPr id="6146" name="Picture 2" descr="Image result for rush bagot agreement">
            <a:extLst>
              <a:ext uri="{FF2B5EF4-FFF2-40B4-BE49-F238E27FC236}">
                <a16:creationId xmlns:a16="http://schemas.microsoft.com/office/drawing/2014/main" id="{48F35DC6-317A-402F-864F-D905BB29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14" y="2909589"/>
            <a:ext cx="5299881" cy="39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57CBC4-AA85-4E48-9AE8-0F513469BC75}"/>
              </a:ext>
            </a:extLst>
          </p:cNvPr>
          <p:cNvSpPr/>
          <p:nvPr/>
        </p:nvSpPr>
        <p:spPr>
          <a:xfrm rot="21149901">
            <a:off x="6164240" y="5136767"/>
            <a:ext cx="21643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Rush-Bagot, 1817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F4BFC0A-286C-4C89-85E3-BD3C754A487D}"/>
              </a:ext>
            </a:extLst>
          </p:cNvPr>
          <p:cNvSpPr/>
          <p:nvPr/>
        </p:nvSpPr>
        <p:spPr>
          <a:xfrm>
            <a:off x="9489743" y="406751"/>
            <a:ext cx="2702257" cy="2057978"/>
          </a:xfrm>
          <a:prstGeom prst="wedgeRectCallout">
            <a:avLst>
              <a:gd name="adj1" fmla="val -132450"/>
              <a:gd name="adj2" fmla="val 4838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Bank will be revived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Washington will be rebuilt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Military will grow</a:t>
            </a:r>
          </a:p>
        </p:txBody>
      </p:sp>
    </p:spTree>
    <p:extLst>
      <p:ext uri="{BB962C8B-B14F-4D97-AF65-F5344CB8AC3E}">
        <p14:creationId xmlns:p14="http://schemas.microsoft.com/office/powerpoint/2010/main" val="100335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F34E-D44B-444B-B8C4-40FCB2D5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2AB8A-BB49-45CB-8516-09506964D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23" y="2104860"/>
            <a:ext cx="9613861" cy="4623485"/>
          </a:xfrm>
        </p:spPr>
        <p:txBody>
          <a:bodyPr>
            <a:normAutofit/>
          </a:bodyPr>
          <a:lstStyle/>
          <a:p>
            <a:r>
              <a:rPr lang="en-US" dirty="0"/>
              <a:t>England can’t win on the battlefield—look to strangle US economy</a:t>
            </a:r>
          </a:p>
          <a:p>
            <a:pPr lvl="1"/>
            <a:r>
              <a:rPr lang="en-US" dirty="0"/>
              <a:t>Undercut US industry</a:t>
            </a:r>
          </a:p>
          <a:p>
            <a:endParaRPr lang="en-US" dirty="0"/>
          </a:p>
          <a:p>
            <a:r>
              <a:rPr lang="en-US" dirty="0"/>
              <a:t>Congress responds—Tariff of 1816</a:t>
            </a:r>
          </a:p>
          <a:p>
            <a:pPr lvl="1"/>
            <a:r>
              <a:rPr lang="en-US" dirty="0"/>
              <a:t>20%-25% of imports’ value</a:t>
            </a:r>
          </a:p>
          <a:p>
            <a:pPr lvl="2"/>
            <a:r>
              <a:rPr lang="en-US" dirty="0"/>
              <a:t>Not enough, but it’s a start</a:t>
            </a:r>
          </a:p>
          <a:p>
            <a:endParaRPr lang="en-US" dirty="0"/>
          </a:p>
          <a:p>
            <a:r>
              <a:rPr lang="en-US" dirty="0"/>
              <a:t>Henry Clay’s American System, 1824</a:t>
            </a:r>
          </a:p>
          <a:p>
            <a:pPr lvl="1"/>
            <a:r>
              <a:rPr lang="en-US" dirty="0"/>
              <a:t>Strong banking system—credit</a:t>
            </a:r>
          </a:p>
          <a:p>
            <a:pPr lvl="1"/>
            <a:r>
              <a:rPr lang="en-US" dirty="0"/>
              <a:t>Strong tariffs—grow manufacturing </a:t>
            </a:r>
          </a:p>
          <a:p>
            <a:pPr lvl="1"/>
            <a:r>
              <a:rPr lang="en-US" dirty="0"/>
              <a:t>Network of roads and canals (Ohio)—transport </a:t>
            </a:r>
          </a:p>
          <a:p>
            <a:pPr lvl="1"/>
            <a:endParaRPr lang="en-US" dirty="0"/>
          </a:p>
        </p:txBody>
      </p:sp>
      <p:pic>
        <p:nvPicPr>
          <p:cNvPr id="7170" name="Picture 2" descr="Image result for henry clay">
            <a:extLst>
              <a:ext uri="{FF2B5EF4-FFF2-40B4-BE49-F238E27FC236}">
                <a16:creationId xmlns:a16="http://schemas.microsoft.com/office/drawing/2014/main" id="{2DF93738-5E40-4F83-9BD0-6F397A68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84" y="0"/>
            <a:ext cx="2338316" cy="27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e owe allegiance to no crown">
            <a:extLst>
              <a:ext uri="{FF2B5EF4-FFF2-40B4-BE49-F238E27FC236}">
                <a16:creationId xmlns:a16="http://schemas.microsoft.com/office/drawing/2014/main" id="{896E2640-5296-4A84-BE5C-AED74F555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72" y="2587394"/>
            <a:ext cx="3072167" cy="28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8367DD4-8138-4148-9740-C9382FE8222A}"/>
              </a:ext>
            </a:extLst>
          </p:cNvPr>
          <p:cNvSpPr/>
          <p:nvPr/>
        </p:nvSpPr>
        <p:spPr>
          <a:xfrm>
            <a:off x="6619164" y="5745707"/>
            <a:ext cx="2497540" cy="79157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2F4DCD-3CB8-42DF-9E80-7930550DF52B}"/>
              </a:ext>
            </a:extLst>
          </p:cNvPr>
          <p:cNvSpPr/>
          <p:nvPr/>
        </p:nvSpPr>
        <p:spPr>
          <a:xfrm>
            <a:off x="9103057" y="2975212"/>
            <a:ext cx="3072167" cy="3384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Congress votes to pass 1.5 million dollars to the states to fund the transportation projects—Madison vetoes it as unconstitutional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States left to their own devices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174" name="Picture 6" descr="Image result for erie canal">
            <a:extLst>
              <a:ext uri="{FF2B5EF4-FFF2-40B4-BE49-F238E27FC236}">
                <a16:creationId xmlns:a16="http://schemas.microsoft.com/office/drawing/2014/main" id="{069C9AA1-03FB-4E5B-AD3E-461C3CD8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26" y="5268035"/>
            <a:ext cx="3072166" cy="10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9F3EC-1132-43DD-B07C-30ABC4BCB2C7}"/>
              </a:ext>
            </a:extLst>
          </p:cNvPr>
          <p:cNvSpPr txBox="1"/>
          <p:nvPr/>
        </p:nvSpPr>
        <p:spPr>
          <a:xfrm>
            <a:off x="9171293" y="5213443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Erie Canal, comp. 1825</a:t>
            </a:r>
          </a:p>
        </p:txBody>
      </p:sp>
    </p:spTree>
    <p:extLst>
      <p:ext uri="{BB962C8B-B14F-4D97-AF65-F5344CB8AC3E}">
        <p14:creationId xmlns:p14="http://schemas.microsoft.com/office/powerpoint/2010/main" val="96913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1456</TotalTime>
  <Words>1381</Words>
  <Application>Microsoft Office PowerPoint</Application>
  <PresentationFormat>Widescreen</PresentationFormat>
  <Paragraphs>240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Baskerville Old Face</vt:lpstr>
      <vt:lpstr>Trebuchet MS</vt:lpstr>
      <vt:lpstr>Wingdings</vt:lpstr>
      <vt:lpstr>Berlin</vt:lpstr>
      <vt:lpstr>The War of 1812 &amp; The Era of Good Feelings</vt:lpstr>
      <vt:lpstr>Madison Re-Elected</vt:lpstr>
      <vt:lpstr>The War of 1812</vt:lpstr>
      <vt:lpstr>The War of 1812</vt:lpstr>
      <vt:lpstr>Washington, D.C. &amp; New Orleans</vt:lpstr>
      <vt:lpstr>Treaty of Ghent, 1814</vt:lpstr>
      <vt:lpstr>The Hartford Convention</vt:lpstr>
      <vt:lpstr>Significance of the War of 1812</vt:lpstr>
      <vt:lpstr>The American System</vt:lpstr>
      <vt:lpstr>The Era of Good Feelings</vt:lpstr>
      <vt:lpstr>Panic of 1819</vt:lpstr>
      <vt:lpstr>Moving West</vt:lpstr>
      <vt:lpstr>Slavery and Sectionalism</vt:lpstr>
      <vt:lpstr>Missouri Compromise</vt:lpstr>
      <vt:lpstr>The Marshall Court</vt:lpstr>
      <vt:lpstr>The Marshall Court</vt:lpstr>
      <vt:lpstr>Oregon and Florida</vt:lpstr>
      <vt:lpstr>The Monroe Doctrine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of 1812 &amp; The Era of Good Feelings</dc:title>
  <dc:creator>Ryan</dc:creator>
  <cp:lastModifiedBy>Ryan</cp:lastModifiedBy>
  <cp:revision>28</cp:revision>
  <dcterms:created xsi:type="dcterms:W3CDTF">2018-10-28T03:28:58Z</dcterms:created>
  <dcterms:modified xsi:type="dcterms:W3CDTF">2018-10-29T03:45:02Z</dcterms:modified>
</cp:coreProperties>
</file>